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3"/>
  </p:notesMasterIdLst>
  <p:sldIdLst>
    <p:sldId id="1864" r:id="rId5"/>
    <p:sldId id="1865" r:id="rId6"/>
    <p:sldId id="1866" r:id="rId7"/>
    <p:sldId id="1863" r:id="rId8"/>
    <p:sldId id="1875" r:id="rId9"/>
    <p:sldId id="1882" r:id="rId10"/>
    <p:sldId id="1845" r:id="rId11"/>
    <p:sldId id="1869" r:id="rId12"/>
    <p:sldId id="1876" r:id="rId13"/>
    <p:sldId id="1877" r:id="rId14"/>
    <p:sldId id="1883" r:id="rId15"/>
    <p:sldId id="1871" r:id="rId16"/>
    <p:sldId id="1872" r:id="rId17"/>
    <p:sldId id="1870" r:id="rId18"/>
    <p:sldId id="1878" r:id="rId19"/>
    <p:sldId id="1880" r:id="rId20"/>
    <p:sldId id="1881" r:id="rId21"/>
    <p:sldId id="1859" r:id="rId2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88"/>
    <a:srgbClr val="3B2E58"/>
    <a:srgbClr val="005C68"/>
    <a:srgbClr val="F69000"/>
    <a:srgbClr val="D6D734"/>
    <a:srgbClr val="FE4387"/>
    <a:srgbClr val="FF2625"/>
    <a:srgbClr val="D67F00"/>
    <a:srgbClr val="297C2A"/>
    <a:srgbClr val="01C2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137" autoAdjust="0"/>
  </p:normalViewPr>
  <p:slideViewPr>
    <p:cSldViewPr snapToGrid="0">
      <p:cViewPr varScale="1">
        <p:scale>
          <a:sx n="76" d="100"/>
          <a:sy n="76" d="100"/>
        </p:scale>
        <p:origin x="1812" y="90"/>
      </p:cViewPr>
      <p:guideLst>
        <p:guide orient="horz" pos="2160"/>
        <p:guide pos="480"/>
        <p:guide pos="7200"/>
        <p:guide pos="4368"/>
      </p:guideLst>
    </p:cSldViewPr>
  </p:slideViewPr>
  <p:notesTextViewPr>
    <p:cViewPr>
      <p:scale>
        <a:sx n="75" d="100"/>
        <a:sy n="75" d="100"/>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askjan.org/articles/Undue-Hardship-is-a-Process.cfm" TargetMode="External"/><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eeoc.gov/laws/guidance/enforcement-guidance-reasonable-accommodation-and-undue-hardship-under-ada"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askjan.org/articles/What-Does-Direct-Threat-Mean-A-Deconstructive-Series-for-ADA-Terminology.cfm" TargetMode="External"/><Relationship Id="rId5" Type="http://schemas.openxmlformats.org/officeDocument/2006/relationships/hyperlink" Target="https://www.nolo.com/legal-encyclopedia/the-direct-threat-defense-under-the-ada.html" TargetMode="External"/><Relationship Id="rId10" Type="http://schemas.openxmlformats.org/officeDocument/2006/relationships/hyperlink" Target="https://stock.adobe.com/images/businessmen-with-laptop-and-stone/133406502?asset_id=133406502" TargetMode="External"/><Relationship Id="rId4" Type="http://schemas.openxmlformats.org/officeDocument/2006/relationships/hyperlink" Target="https://odr.dc.gov/book/manual-accommodating-employees-disabilities/when-can-district-deny-accommodation" TargetMode="External"/><Relationship Id="rId9" Type="http://schemas.openxmlformats.org/officeDocument/2006/relationships/hyperlink" Target="https://pixabay.com/photos/fight-conflict-argument-showdown-2954705/"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askjan.org/publications/employers/employers-guide.cfm" TargetMode="External"/><Relationship Id="rId4" Type="http://schemas.openxmlformats.org/officeDocument/2006/relationships/hyperlink" Target="https://odr.dc.gov/book/manual-accommodating-employees-disabilities/when-can-district-deny-accommod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v.uk/government/publications/understanding-disabilities-and-impairments-user-profiles/pawel-user-with-asperg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4180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Information sourced from the Washington DC Office of Disability Rights:</a:t>
            </a:r>
          </a:p>
          <a:p>
            <a:pPr marL="628650" lvl="1"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628650" lvl="1"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Some details on what defines something as an undue hardship and direct threat were sourced from the following sites:</a:t>
            </a:r>
          </a:p>
          <a:p>
            <a:pPr marL="171450" lvl="0" indent="-171450">
              <a:buFont typeface="Arial" panose="020B0604020202020204" pitchFamily="34" charset="0"/>
              <a:buChar char="•"/>
            </a:pPr>
            <a:r>
              <a:rPr lang="en-US" dirty="0">
                <a:hlinkClick r:id="rId5"/>
              </a:rPr>
              <a:t>The Direct Threat Defense Under the ADA | Nolo</a:t>
            </a:r>
            <a:r>
              <a:rPr lang="en-US" dirty="0"/>
              <a:t> - https://www.nolo.com/legal-encyclopedia/the-direct-threat-defense-under-the-ada.html</a:t>
            </a:r>
          </a:p>
          <a:p>
            <a:pPr marL="171450" lvl="0" indent="-171450">
              <a:buFont typeface="Arial" panose="020B0604020202020204" pitchFamily="34" charset="0"/>
              <a:buChar char="•"/>
            </a:pPr>
            <a:r>
              <a:rPr lang="en-US" b="1" dirty="0">
                <a:hlinkClick r:id="rId6"/>
              </a:rPr>
              <a:t>What Does “Direct Threat” Mean – A Deconstructive Series for ADA Terminology (askjan.org)</a:t>
            </a:r>
            <a:r>
              <a:rPr lang="en-US" b="1" dirty="0"/>
              <a:t> </a:t>
            </a:r>
            <a:r>
              <a:rPr lang="en-US" dirty="0"/>
              <a:t>- https://askjan.org/articles/What-Does-Direct-Threat-Mean-A-Deconstructive-Series-for-ADA-Terminology.cfm</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[Undue Hardship]</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An employer does not have to provide a reasonable accommodation that would cause an "undue hardship" to the employer. Generalized conclusions will not suffice to support a claim of undue hardship. Instead, undue hardship must be based on an individualized assessment of current circumstances that show that a specific reasonable accommodation would cause significant difficulty or expense. A determination of undue hardship should be based on several factors, including:</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nature and cost of the accommodation needed;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of the facility making the reasonable accommodation; the number of persons employed at this facility; the effect on expenses and resources of the facility;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size, number of employees, and type and location of facilities of the employer (if the facility involved in the reasonable accommodation is part of a larger entity);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type of operation of the employer, including the structure and functions of the workforce, the geographic separateness, and the administrative or fiscal relationship of the facility involved in making the accommodation to the employer;</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impact of the accommodation on the operation of the facility.</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[Direct Threat] (Applies to hiring and firing an employee who is posing a direct threat.)</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The employer must be prepared to show that there is:</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significant risk of substantial harm;</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specific risk must be identified;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it must be a current risk, not one that is speculative or remote;</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assessment of risk must be based on objective medical or other factual evidence regarding a particular individual; and </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even if a genuine significant risk of substantial harm exists, the employer must consider whether the risk can be eliminated or reduced below the level of a "direct threat" by reasonable accommodation.</a:t>
            </a:r>
            <a:endParaRPr lang="en-US" dirty="0"/>
          </a:p>
          <a:p>
            <a:pPr marL="171450" lvl="0" indent="-171450">
              <a:buFont typeface="Arial" panose="020B0604020202020204" pitchFamily="34" charset="0"/>
              <a:buChar char="•"/>
            </a:pPr>
            <a:r>
              <a:rPr lang="en-US" dirty="0">
                <a:hlinkClick r:id="rId7"/>
              </a:rPr>
              <a:t>Enforcement Guidance on Reasonable Accommodation and Undue Hardship under the ADA | U.S. Equal Employment Opportunity Commission (eeoc.gov)</a:t>
            </a:r>
            <a:r>
              <a:rPr lang="en-US" dirty="0"/>
              <a:t> - https://www.eeoc.gov/laws/guidance/enforcement-guidance-reasonable-accommodation-and-undue-hardship-under-ada</a:t>
            </a:r>
          </a:p>
          <a:p>
            <a:pPr marL="171450" lvl="0" indent="-171450">
              <a:buFont typeface="Arial" panose="020B0604020202020204" pitchFamily="34" charset="0"/>
              <a:buChar char="•"/>
            </a:pPr>
            <a:r>
              <a:rPr lang="en-US" dirty="0">
                <a:hlinkClick r:id="rId8"/>
              </a:rPr>
              <a:t>What does "Undue Hardship" mean? - A Deconstructive Series for ADA Terminology (askjan.org)</a:t>
            </a:r>
            <a:r>
              <a:rPr lang="en-US" dirty="0"/>
              <a:t> - https://askjan.org/articles/Undue-Hardship-is-a-Process.cfm</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Image Sources: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2 office workers fighting sourced from </a:t>
            </a:r>
            <a:r>
              <a:rPr lang="en-US" dirty="0" err="1"/>
              <a:t>Pixabay</a:t>
            </a:r>
            <a:r>
              <a:rPr lang="en-US" dirty="0"/>
              <a:t>: </a:t>
            </a:r>
            <a:r>
              <a:rPr lang="en-US" dirty="0">
                <a:hlinkClick r:id="rId9"/>
              </a:rPr>
              <a:t>Fight Conflict Argument - Free photo on </a:t>
            </a:r>
            <a:r>
              <a:rPr lang="en-US" dirty="0" err="1">
                <a:hlinkClick r:id="rId9"/>
              </a:rPr>
              <a:t>Pixabay</a:t>
            </a:r>
            <a:r>
              <a:rPr lang="en-US" dirty="0">
                <a:hlinkClick r:id="rId9"/>
              </a:rPr>
              <a:t> – </a:t>
            </a:r>
            <a:r>
              <a:rPr lang="en-US" dirty="0" err="1">
                <a:hlinkClick r:id="rId9"/>
              </a:rPr>
              <a:t>Pixabay</a:t>
            </a:r>
            <a:r>
              <a:rPr lang="en-US" dirty="0"/>
              <a:t> - https://pixabay.com/photos/fight-conflict-argument-showdown-2954705/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office worker carrying a boulder sourced from </a:t>
            </a:r>
            <a:r>
              <a:rPr lang="en-US" dirty="0">
                <a:hlinkClick r:id="rId10"/>
              </a:rPr>
              <a:t>Businessmen with laptop and stone Stock Photo | Adobe Stock</a:t>
            </a:r>
            <a:r>
              <a:rPr lang="en-US" dirty="0"/>
              <a:t> - https://stock.adobe.com/images/businessmen-with-laptop-and-stone/133406502?asset_id=133406502</a:t>
            </a:r>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111857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ADA notes from ADA.gov:</a:t>
            </a:r>
          </a:p>
          <a:p>
            <a:pPr marL="171450" indent="-171450" algn="l">
              <a:buFont typeface="Arial" panose="020B0604020202020204" pitchFamily="34" charset="0"/>
              <a:buChar char="•"/>
            </a:pPr>
            <a:r>
              <a:rPr lang="en-US" b="0" i="0" dirty="0">
                <a:solidFill>
                  <a:srgbClr val="2E2E2A"/>
                </a:solidFill>
                <a:effectLst/>
                <a:latin typeface="Public Sans Web"/>
              </a:rPr>
              <a:t>The ADA prohibits discrimination on the basis of disability in employment, State and local government, public accommodations, commercial facilities, transportation, and telecommunications. It also applies to the United States Congress.</a:t>
            </a:r>
          </a:p>
          <a:p>
            <a:pPr marL="171450" indent="-171450" algn="l">
              <a:buFont typeface="Arial" panose="020B0604020202020204" pitchFamily="34" charset="0"/>
              <a:buChar char="•"/>
            </a:pPr>
            <a:r>
              <a:rPr lang="en-US" b="0" i="0" dirty="0">
                <a:solidFill>
                  <a:srgbClr val="2E2E2A"/>
                </a:solidFill>
                <a:effectLst/>
                <a:latin typeface="Public Sans Web"/>
              </a:rPr>
              <a:t>To be protected by the ADA, one must have a disability or have a relationship or association with an individual with a disability. An individual with a disability is defined by the ADA as a person who has a physical or mental impairment that substantially limits one or more major life activities, a person who has a history or record of such an impairment, or a person who is perceived by others as having such an impairment. The ADA does not specifically name all of the impairments that are covered.</a:t>
            </a:r>
          </a:p>
          <a:p>
            <a:pPr marL="171450" indent="-171450" algn="l">
              <a:buFont typeface="Arial" panose="020B0604020202020204" pitchFamily="34" charset="0"/>
              <a:buChar char="•"/>
            </a:pPr>
            <a:r>
              <a:rPr lang="en-US" b="0" i="0" dirty="0">
                <a:solidFill>
                  <a:srgbClr val="2E2E2A"/>
                </a:solidFill>
                <a:effectLst/>
                <a:latin typeface="Public Sans Web"/>
              </a:rPr>
              <a:t>ADA is divided up into multiple sections aka Title:</a:t>
            </a:r>
          </a:p>
          <a:p>
            <a:pPr marL="628650" lvl="1" indent="-171450" algn="l">
              <a:buFont typeface="Arial" panose="020B0604020202020204" pitchFamily="34" charset="0"/>
              <a:buChar char="•"/>
            </a:pPr>
            <a:r>
              <a:rPr lang="en-US" b="0" i="0" dirty="0">
                <a:solidFill>
                  <a:srgbClr val="2E2E2A"/>
                </a:solidFill>
                <a:effectLst/>
                <a:latin typeface="Public Sans Web"/>
              </a:rPr>
              <a:t>Employment</a:t>
            </a:r>
          </a:p>
          <a:p>
            <a:pPr marL="628650" lvl="1" indent="-171450" algn="l">
              <a:buFont typeface="Arial" panose="020B0604020202020204" pitchFamily="34" charset="0"/>
              <a:buChar char="•"/>
            </a:pPr>
            <a:r>
              <a:rPr lang="en-US" b="0" i="0" dirty="0">
                <a:solidFill>
                  <a:srgbClr val="2E2E2A"/>
                </a:solidFill>
                <a:effectLst/>
                <a:latin typeface="Public Sans Web"/>
              </a:rPr>
              <a:t>State &amp; Local Gov Activities</a:t>
            </a:r>
          </a:p>
          <a:p>
            <a:pPr marL="628650" lvl="1" indent="-171450" algn="l">
              <a:buFont typeface="Arial" panose="020B0604020202020204" pitchFamily="34" charset="0"/>
              <a:buChar char="•"/>
            </a:pPr>
            <a:r>
              <a:rPr lang="en-US" b="0" i="0" dirty="0">
                <a:solidFill>
                  <a:srgbClr val="2E2E2A"/>
                </a:solidFill>
                <a:effectLst/>
                <a:latin typeface="Public Sans Web"/>
              </a:rPr>
              <a:t>Public Transit</a:t>
            </a:r>
          </a:p>
          <a:p>
            <a:pPr marL="628650" lvl="1" indent="-171450" algn="l">
              <a:buFont typeface="Arial" panose="020B0604020202020204" pitchFamily="34" charset="0"/>
              <a:buChar char="•"/>
            </a:pPr>
            <a:r>
              <a:rPr lang="en-US" b="0" i="0" dirty="0">
                <a:solidFill>
                  <a:srgbClr val="2E2E2A"/>
                </a:solidFill>
                <a:effectLst/>
                <a:latin typeface="Public Sans Web"/>
              </a:rPr>
              <a:t>Public Accommodations</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Relay Services</a:t>
            </a:r>
          </a:p>
          <a:p>
            <a:pPr marL="171450" lvl="0" indent="-171450" algn="l">
              <a:buFont typeface="Arial" panose="020B0604020202020204" pitchFamily="34" charset="0"/>
              <a:buChar char="•"/>
            </a:pPr>
            <a:r>
              <a:rPr lang="en-US" b="0" i="0" dirty="0">
                <a:solidFill>
                  <a:srgbClr val="2E2E2A"/>
                </a:solidFill>
                <a:effectLst/>
                <a:latin typeface="Public Sans Web"/>
              </a:rPr>
              <a:t>There are also other pieces of Disability Rights legislation that you can learn more about at the following ADA.gov URL: https://www.ada.gov/resources/disability-rights-guide/</a:t>
            </a:r>
          </a:p>
          <a:p>
            <a:pPr marL="171450" lvl="0" indent="-171450" algn="l">
              <a:buFont typeface="Arial" panose="020B0604020202020204" pitchFamily="34" charset="0"/>
              <a:buChar char="•"/>
            </a:pPr>
            <a:r>
              <a:rPr lang="en-US" b="0" i="0" dirty="0">
                <a:solidFill>
                  <a:srgbClr val="2E2E2A"/>
                </a:solidFill>
                <a:effectLst/>
                <a:latin typeface="Public Sans Web"/>
              </a:rPr>
              <a:t>Some of these pieces of legislation include:</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Act</a:t>
            </a:r>
          </a:p>
          <a:p>
            <a:pPr marL="628650" lvl="1" indent="-171450" algn="l">
              <a:buFont typeface="Arial" panose="020B0604020202020204" pitchFamily="34" charset="0"/>
              <a:buChar char="•"/>
            </a:pPr>
            <a:r>
              <a:rPr lang="en-US" b="0" i="0" dirty="0">
                <a:solidFill>
                  <a:srgbClr val="2E2E2A"/>
                </a:solidFill>
                <a:effectLst/>
                <a:latin typeface="Public Sans Web"/>
              </a:rPr>
              <a:t>Fair Housing Act</a:t>
            </a:r>
          </a:p>
          <a:p>
            <a:pPr marL="628650" lvl="1" indent="-171450" algn="l">
              <a:buFont typeface="Arial" panose="020B0604020202020204" pitchFamily="34" charset="0"/>
              <a:buChar char="•"/>
            </a:pPr>
            <a:r>
              <a:rPr lang="en-US" b="0" i="0" dirty="0">
                <a:solidFill>
                  <a:srgbClr val="2E2E2A"/>
                </a:solidFill>
                <a:effectLst/>
                <a:latin typeface="Public Sans Web"/>
              </a:rPr>
              <a:t>Air Carrier Access Act</a:t>
            </a:r>
          </a:p>
          <a:p>
            <a:pPr marL="628650" lvl="1" indent="-171450" algn="l">
              <a:buFont typeface="Arial" panose="020B0604020202020204" pitchFamily="34" charset="0"/>
              <a:buChar char="•"/>
            </a:pPr>
            <a:r>
              <a:rPr lang="en-US" b="0" i="0" dirty="0">
                <a:solidFill>
                  <a:srgbClr val="2E2E2A"/>
                </a:solidFill>
                <a:effectLst/>
                <a:latin typeface="Public Sans Web"/>
              </a:rPr>
              <a:t>Voting Accessibility for the Elderly &amp; Handicapped Act</a:t>
            </a:r>
          </a:p>
          <a:p>
            <a:pPr marL="628650" lvl="1" indent="-171450" algn="l">
              <a:buFont typeface="Arial" panose="020B0604020202020204" pitchFamily="34" charset="0"/>
              <a:buChar char="•"/>
            </a:pPr>
            <a:r>
              <a:rPr lang="en-US" b="0" i="0" dirty="0">
                <a:solidFill>
                  <a:srgbClr val="2E2E2A"/>
                </a:solidFill>
                <a:effectLst/>
                <a:latin typeface="Public Sans Web"/>
              </a:rPr>
              <a:t>National Voter Registration Act</a:t>
            </a:r>
          </a:p>
          <a:p>
            <a:pPr marL="628650" lvl="1" indent="-171450" algn="l">
              <a:buFont typeface="Arial" panose="020B0604020202020204" pitchFamily="34" charset="0"/>
              <a:buChar char="•"/>
            </a:pPr>
            <a:r>
              <a:rPr lang="en-US" b="0" i="0" dirty="0">
                <a:solidFill>
                  <a:srgbClr val="2E2E2A"/>
                </a:solidFill>
                <a:effectLst/>
                <a:latin typeface="Public Sans Web"/>
              </a:rPr>
              <a:t>Civil Rights of Institutionalized Persons Act</a:t>
            </a:r>
          </a:p>
          <a:p>
            <a:pPr marL="628650" lvl="1" indent="-171450" algn="l">
              <a:buFont typeface="Arial" panose="020B0604020202020204" pitchFamily="34" charset="0"/>
              <a:buChar char="•"/>
            </a:pPr>
            <a:r>
              <a:rPr lang="en-US" b="0" i="0" dirty="0">
                <a:solidFill>
                  <a:srgbClr val="2E2E2A"/>
                </a:solidFill>
                <a:effectLst/>
                <a:latin typeface="Public Sans Web"/>
              </a:rPr>
              <a:t>Individuals with Disabilities Education Act</a:t>
            </a:r>
          </a:p>
          <a:p>
            <a:pPr marL="628650" lvl="1" indent="-171450" algn="l">
              <a:buFont typeface="Arial" panose="020B0604020202020204" pitchFamily="34" charset="0"/>
              <a:buChar char="•"/>
            </a:pPr>
            <a:r>
              <a:rPr lang="en-US" b="0" i="0" dirty="0">
                <a:solidFill>
                  <a:srgbClr val="2E2E2A"/>
                </a:solidFill>
                <a:effectLst/>
                <a:latin typeface="Public Sans Web"/>
              </a:rPr>
              <a:t>Rehabilitation Act of 1973</a:t>
            </a:r>
          </a:p>
          <a:p>
            <a:pPr marL="628650" lvl="1" indent="-171450" algn="l">
              <a:buFont typeface="Arial" panose="020B0604020202020204" pitchFamily="34" charset="0"/>
              <a:buChar char="•"/>
            </a:pPr>
            <a:r>
              <a:rPr lang="en-US" b="0" i="0" dirty="0">
                <a:solidFill>
                  <a:srgbClr val="2E2E2A"/>
                </a:solidFill>
                <a:effectLst/>
                <a:latin typeface="Public Sans Web"/>
              </a:rPr>
              <a:t>General Sources of Disability Rights Information</a:t>
            </a:r>
          </a:p>
          <a:p>
            <a:pPr marL="171450" lvl="0" indent="-171450">
              <a:buFont typeface="Arial" panose="020B0604020202020204" pitchFamily="34" charset="0"/>
              <a:buChar char="•"/>
            </a:pPr>
            <a:endParaRPr lang="en-US" dirty="0"/>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Information sourced from the Washington DC Office of Disability Rights:</a:t>
            </a:r>
          </a:p>
          <a:p>
            <a:pPr marL="171450" lvl="0"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171450" lvl="0"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1" dirty="0"/>
              <a:t>Job Accommodation Network (JAN) Article</a:t>
            </a:r>
            <a:r>
              <a:rPr lang="en-US" dirty="0"/>
              <a:t>: </a:t>
            </a:r>
            <a:r>
              <a:rPr lang="en-US" dirty="0">
                <a:hlinkClick r:id="rId5"/>
              </a:rPr>
              <a:t>Employers' Practical Guide to Reasonable Accommodation Under the Americans with Disabilities Act (ADA)</a:t>
            </a:r>
            <a:r>
              <a:rPr lang="en-US" dirty="0"/>
              <a:t> - https://askjan.org/publications/employers/employers-guide.cfm</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Type definitions listed on the DC site:</a:t>
            </a:r>
          </a:p>
          <a:p>
            <a:pPr marL="171450" indent="-171450" algn="l" fontAlgn="base">
              <a:buFont typeface="Arial" panose="020B0604020202020204" pitchFamily="34" charset="0"/>
              <a:buChar char="•"/>
            </a:pPr>
            <a:r>
              <a:rPr lang="en-US" b="1" i="0" dirty="0">
                <a:solidFill>
                  <a:srgbClr val="444444"/>
                </a:solidFill>
                <a:effectLst/>
                <a:latin typeface="Roboto-Regular"/>
              </a:rPr>
              <a:t>No-tech</a:t>
            </a:r>
            <a:r>
              <a:rPr lang="en-US" b="0" i="0" dirty="0">
                <a:solidFill>
                  <a:srgbClr val="444444"/>
                </a:solidFill>
                <a:effectLst/>
                <a:latin typeface="Roboto-Regular"/>
              </a:rPr>
              <a:t>: An accommodation costs little or no money…just time, support and creativity (e.g., additional preparation time for an individual, or a color-coded filing system).</a:t>
            </a:r>
          </a:p>
          <a:p>
            <a:pPr marL="171450" indent="-171450" algn="l" fontAlgn="base">
              <a:buFont typeface="Arial" panose="020B0604020202020204" pitchFamily="34" charset="0"/>
              <a:buChar char="•"/>
            </a:pPr>
            <a:r>
              <a:rPr lang="en-US" b="1" i="0" dirty="0">
                <a:solidFill>
                  <a:srgbClr val="444444"/>
                </a:solidFill>
                <a:effectLst/>
                <a:latin typeface="Roboto-Regular"/>
              </a:rPr>
              <a:t>Low-tech</a:t>
            </a:r>
            <a:r>
              <a:rPr lang="en-US" b="0" i="0" dirty="0">
                <a:solidFill>
                  <a:srgbClr val="444444"/>
                </a:solidFill>
                <a:effectLst/>
                <a:latin typeface="Roboto-Regular"/>
              </a:rPr>
              <a:t>: Any accommodation that is technologically simple or unsophisticated, and readily available in most offices (e.g., replacing a doorknob with an accessible door handle, providing a magnifier).</a:t>
            </a:r>
          </a:p>
          <a:p>
            <a:pPr marL="171450" indent="-171450" algn="l" fontAlgn="base">
              <a:buFont typeface="Arial" panose="020B0604020202020204" pitchFamily="34" charset="0"/>
              <a:buChar char="•"/>
            </a:pPr>
            <a:r>
              <a:rPr lang="en-US" b="1" i="0" dirty="0">
                <a:solidFill>
                  <a:srgbClr val="444444"/>
                </a:solidFill>
                <a:effectLst/>
                <a:latin typeface="Roboto-Regular"/>
              </a:rPr>
              <a:t>High-tech</a:t>
            </a:r>
            <a:r>
              <a:rPr lang="en-US" b="0" i="0" dirty="0">
                <a:solidFill>
                  <a:srgbClr val="444444"/>
                </a:solidFill>
                <a:effectLst/>
                <a:latin typeface="Roboto-Regular"/>
              </a:rPr>
              <a:t>: Any accommodation that uses advanced or sophisticated devices (e.g., screen reading software with synthesized speech).</a:t>
            </a:r>
          </a:p>
          <a:p>
            <a:pPr marL="171450" indent="-171450" algn="l" fontAlgn="base">
              <a:buFont typeface="Arial" panose="020B0604020202020204" pitchFamily="34" charset="0"/>
              <a:buChar char="•"/>
            </a:pPr>
            <a:endParaRPr lang="en-US" b="0" i="0" dirty="0">
              <a:solidFill>
                <a:srgbClr val="444444"/>
              </a:solidFill>
              <a:effectLst/>
              <a:latin typeface="Roboto-Regular"/>
            </a:endParaRPr>
          </a:p>
          <a:p>
            <a:pPr marL="0" indent="0" algn="l" fontAlgn="base">
              <a:buFont typeface="Arial" panose="020B0604020202020204" pitchFamily="34" charset="0"/>
              <a:buNone/>
            </a:pPr>
            <a:r>
              <a:rPr lang="en-US" b="0" i="0" dirty="0">
                <a:solidFill>
                  <a:srgbClr val="444444"/>
                </a:solidFill>
                <a:effectLst/>
                <a:latin typeface="Roboto-Regular"/>
              </a:rPr>
              <a:t>Doorknob image sourced from Lauren Brinson’s Oregon State blog, but she included that it is an i</a:t>
            </a:r>
            <a:r>
              <a:rPr lang="en-US" b="0" i="0" dirty="0">
                <a:solidFill>
                  <a:srgbClr val="220E10"/>
                </a:solidFill>
                <a:effectLst/>
                <a:latin typeface="Source Sans Pro" panose="020B0503030403020204" pitchFamily="34" charset="0"/>
              </a:rPr>
              <a:t>mage of Sammons Preston Rubber Doorknob Extension, an adapter for round doorknobs. The blog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https://blogs.oregonstate.edu/laurelbrinsondesign/2021/02/28/accessible-doorknobs-are-the-hill-im-choosing-to-die-on/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Image of a female screen reader user from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https://www.tpgi.com/what-is-a-screen-reader-and-why-are-they-important/.</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Accessible parking sign image sourced from SafetySign.com. Site URL is https://www.safetysign.com/products/8807/accessible-reserved-parking-sign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444444"/>
              </a:solidFill>
              <a:effectLst/>
              <a:latin typeface="Roboto-Regular"/>
            </a:endParaRPr>
          </a:p>
        </p:txBody>
      </p:sp>
    </p:spTree>
    <p:extLst>
      <p:ext uri="{BB962C8B-B14F-4D97-AF65-F5344CB8AC3E}">
        <p14:creationId xmlns:p14="http://schemas.microsoft.com/office/powerpoint/2010/main" val="3943460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Based the formatting of my Persona is based off the format used by the UK Central Digital &amp; Data Office.</a:t>
            </a:r>
          </a:p>
          <a:p>
            <a:pPr marL="171450" indent="-171450">
              <a:buFont typeface="Arial" panose="020B0604020202020204" pitchFamily="34" charset="0"/>
              <a:buChar char="•"/>
            </a:pPr>
            <a:r>
              <a:rPr lang="en-US" dirty="0"/>
              <a:t>You can view an example persona at the following URL: </a:t>
            </a:r>
            <a:r>
              <a:rPr lang="en-US" dirty="0">
                <a:hlinkClick r:id="rId3"/>
              </a:rPr>
              <a:t>Pawel: user with Asperger's - GOV.UK (www.gov.uk)</a:t>
            </a:r>
            <a:r>
              <a:rPr lang="en-US" dirty="0"/>
              <a:t>  - https://www.gov.uk/government/publications/understanding-disabilities-and-impairments-user-profiles/pawel-user-with-aspergers</a:t>
            </a:r>
          </a:p>
        </p:txBody>
      </p:sp>
    </p:spTree>
    <p:extLst>
      <p:ext uri="{BB962C8B-B14F-4D97-AF65-F5344CB8AC3E}">
        <p14:creationId xmlns:p14="http://schemas.microsoft.com/office/powerpoint/2010/main" val="3014460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12/28/2023</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pixabay.com/en/fight-conflict-quarrel-showdown-2954705/"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ada.gov/"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dol.gov/agencies/odep/program-areas/employers/accommodations" TargetMode="External"/><Relationship Id="rId5" Type="http://schemas.openxmlformats.org/officeDocument/2006/relationships/hyperlink" Target="https://www.eeoc.gov/laws/guidance/enforcement-guidance-reasonable-accommodation-and-undue-hardship-under-ada" TargetMode="External"/><Relationship Id="rId4" Type="http://schemas.openxmlformats.org/officeDocument/2006/relationships/hyperlink" Target="https://odr.dc.gov/book/manual-accommodating-employees-disabilities/when-can-district-deny-accommodation"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uxdesign.cc/creating-accessibility-personas-e7749d4096b4" TargetMode="External"/><Relationship Id="rId7" Type="http://schemas.openxmlformats.org/officeDocument/2006/relationships/hyperlink" Target="https://www.boia.org/blog/tips-for-creating-accessibility-persona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uit.stanford.edu/accessibility/design-personas" TargetMode="External"/><Relationship Id="rId5" Type="http://schemas.openxmlformats.org/officeDocument/2006/relationships/hyperlink" Target="https://alphagov.github.io/accessibility-personas/" TargetMode="External"/><Relationship Id="rId4" Type="http://schemas.openxmlformats.org/officeDocument/2006/relationships/hyperlink" Target="https://medium.com/swlh/personas-with-disabilities-9da8d12f125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skjan.org/publications/employers/employers-guide.cfm" TargetMode="External"/><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va.org/news-and-media-center/recent-news/americans-with-disabilities-act-ada-myths-and-fa/" TargetMode="External"/><Relationship Id="rId5" Type="http://schemas.openxmlformats.org/officeDocument/2006/relationships/hyperlink" Target="https://alsoweb.org/what-is-ada-compliance/" TargetMode="External"/><Relationship Id="rId4" Type="http://schemas.openxmlformats.org/officeDocument/2006/relationships/hyperlink" Target="https://www.afb.org/research-and-initiatives/employment/workplace-tech-study/accommodations-and-accessibilit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 in the Workplace</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572500" y="1616605"/>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23319"/>
            <a:ext cx="7093976" cy="4918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Captioning in meetings</a:t>
            </a:r>
          </a:p>
          <a:p>
            <a:r>
              <a:rPr lang="en-US" altLang="en-US" sz="1800" dirty="0"/>
              <a:t>Alternate work location</a:t>
            </a:r>
          </a:p>
          <a:p>
            <a:r>
              <a:rPr lang="en-US" altLang="en-US" sz="1800" dirty="0"/>
              <a:t>Flexible deadlines for work</a:t>
            </a:r>
          </a:p>
          <a:p>
            <a:r>
              <a:rPr lang="en-US" altLang="en-US" sz="1800" dirty="0"/>
              <a:t>Clearly defined tasks / scope</a:t>
            </a:r>
          </a:p>
          <a:p>
            <a:r>
              <a:rPr lang="en-US" altLang="en-US" sz="1800" dirty="0"/>
              <a:t>Training opportunities</a:t>
            </a:r>
          </a:p>
          <a:p>
            <a:r>
              <a:rPr lang="en-US" altLang="en-US" sz="1800" dirty="0"/>
              <a:t>Documented processes</a:t>
            </a:r>
          </a:p>
          <a:p>
            <a:r>
              <a:rPr lang="en-US" altLang="en-US" sz="1800" dirty="0"/>
              <a:t>Limited context switching</a:t>
            </a:r>
          </a:p>
          <a:p>
            <a:r>
              <a:rPr lang="en-US" altLang="en-US" sz="1800" dirty="0"/>
              <a:t>Minimal interruptions</a:t>
            </a:r>
          </a:p>
          <a:p>
            <a:r>
              <a:rPr lang="en-US" altLang="en-US" sz="1800" dirty="0"/>
              <a:t>Flexible breaks when overwhelmed</a:t>
            </a:r>
          </a:p>
          <a:p>
            <a:r>
              <a:rPr lang="en-US" altLang="en-US" sz="1800" dirty="0"/>
              <a:t>Alternative start / stop times</a:t>
            </a:r>
          </a:p>
          <a:p>
            <a:r>
              <a:rPr lang="en-US" altLang="en-US" sz="1800" dirty="0"/>
              <a:t>A padded, ergonomic desk chair</a:t>
            </a:r>
          </a:p>
          <a:p>
            <a:r>
              <a:rPr lang="en-US" altLang="en-US" sz="1800" dirty="0"/>
              <a:t>The ability to sit when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3430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79" y="307181"/>
            <a:ext cx="6120581" cy="516184"/>
          </a:xfrm>
        </p:spPr>
        <p:txBody>
          <a:bodyPr/>
          <a:lstStyle/>
          <a:p>
            <a:r>
              <a:rPr lang="en-US" sz="3200" dirty="0"/>
              <a:t>Possible Rejection Reasons</a:t>
            </a:r>
          </a:p>
        </p:txBody>
      </p:sp>
      <p:pic>
        <p:nvPicPr>
          <p:cNvPr id="5" name="Picture 4" descr="Image shows 2 men in business drss having a exaggerated martial arts fight.">
            <a:extLst>
              <a:ext uri="{FF2B5EF4-FFF2-40B4-BE49-F238E27FC236}">
                <a16:creationId xmlns:a16="http://schemas.microsoft.com/office/drawing/2014/main" id="{72B7C9FF-1A6B-8E8B-75F3-F480E36B66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87150" y="298343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6" name="Text Placeholder 5">
            <a:extLst>
              <a:ext uri="{FF2B5EF4-FFF2-40B4-BE49-F238E27FC236}">
                <a16:creationId xmlns:a16="http://schemas.microsoft.com/office/drawing/2014/main" id="{34A4CBA4-A621-B48A-5F6A-4F9B6E693CB6}"/>
              </a:ext>
            </a:extLst>
          </p:cNvPr>
          <p:cNvSpPr txBox="1">
            <a:spLocks/>
          </p:cNvSpPr>
          <p:nvPr/>
        </p:nvSpPr>
        <p:spPr>
          <a:xfrm>
            <a:off x="6636812" y="1232147"/>
            <a:ext cx="5461820" cy="490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Direct Threat</a:t>
            </a:r>
          </a:p>
        </p:txBody>
      </p:sp>
      <p:sp>
        <p:nvSpPr>
          <p:cNvPr id="7" name="Text Placeholder 5">
            <a:extLst>
              <a:ext uri="{FF2B5EF4-FFF2-40B4-BE49-F238E27FC236}">
                <a16:creationId xmlns:a16="http://schemas.microsoft.com/office/drawing/2014/main" id="{E312ABF6-3F5C-172D-0E99-43AE36B5A2B2}"/>
              </a:ext>
            </a:extLst>
          </p:cNvPr>
          <p:cNvSpPr txBox="1">
            <a:spLocks/>
          </p:cNvSpPr>
          <p:nvPr/>
        </p:nvSpPr>
        <p:spPr>
          <a:xfrm>
            <a:off x="634179" y="1232146"/>
            <a:ext cx="5461820" cy="4909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Undue Hardship</a:t>
            </a:r>
          </a:p>
        </p:txBody>
      </p:sp>
      <p:pic>
        <p:nvPicPr>
          <p:cNvPr id="13" name="Picture 12" descr="Adobe Stock image depicting an office worker struggling to carry a massive boulder. &#10;&#10;On top of the boulder is a more formally dressed office worker in a suit holding a laptop on one hand that he is working with.">
            <a:extLst>
              <a:ext uri="{FF2B5EF4-FFF2-40B4-BE49-F238E27FC236}">
                <a16:creationId xmlns:a16="http://schemas.microsoft.com/office/drawing/2014/main" id="{21437A30-B276-BB64-FD47-65ACC94969E5}"/>
              </a:ext>
            </a:extLst>
          </p:cNvPr>
          <p:cNvPicPr>
            <a:picLocks noChangeAspect="1"/>
          </p:cNvPicPr>
          <p:nvPr/>
        </p:nvPicPr>
        <p:blipFill>
          <a:blip r:embed="rId5"/>
          <a:stretch>
            <a:fillRect/>
          </a:stretch>
        </p:blipFill>
        <p:spPr>
          <a:xfrm flipH="1">
            <a:off x="1707145" y="1533525"/>
            <a:ext cx="2536198" cy="46467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99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669161" y="1255235"/>
            <a:ext cx="4159045" cy="4651487"/>
          </a:xfr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631092"/>
            <a:ext cx="6125497" cy="4275630"/>
          </a:xfrm>
        </p:spPr>
        <p:txBody>
          <a:bodyPr>
            <a:normAutofit/>
          </a:bodyPr>
          <a:lstStyle/>
          <a:p>
            <a:pPr marL="342900" indent="-342900">
              <a:buFont typeface="Arial" panose="020B0604020202020204" pitchFamily="34" charset="0"/>
              <a:buChar char="•"/>
            </a:pPr>
            <a:r>
              <a:rPr lang="en-US" dirty="0">
                <a:solidFill>
                  <a:schemeClr val="bg1"/>
                </a:solidFill>
              </a:rPr>
              <a:t>Positive image</a:t>
            </a:r>
          </a:p>
          <a:p>
            <a:pPr marL="342900" indent="-342900">
              <a:buFont typeface="Arial" panose="020B0604020202020204" pitchFamily="34" charset="0"/>
              <a:buChar char="•"/>
            </a:pPr>
            <a:r>
              <a:rPr lang="en-US" dirty="0">
                <a:solidFill>
                  <a:schemeClr val="bg1"/>
                </a:solidFill>
              </a:rPr>
              <a:t>Builds a welcoming environment</a:t>
            </a:r>
          </a:p>
          <a:p>
            <a:pPr marL="342900" indent="-342900">
              <a:buFont typeface="Arial" panose="020B0604020202020204" pitchFamily="34" charset="0"/>
              <a:buChar char="•"/>
            </a:pPr>
            <a:r>
              <a:rPr lang="en-US" dirty="0">
                <a:solidFill>
                  <a:schemeClr val="bg1"/>
                </a:solidFill>
              </a:rPr>
              <a:t>Attract more customers, applicants, etc.</a:t>
            </a:r>
          </a:p>
          <a:p>
            <a:pPr marL="342900" indent="-342900">
              <a:buFont typeface="Arial" panose="020B0604020202020204" pitchFamily="34" charset="0"/>
              <a:buChar char="•"/>
            </a:pPr>
            <a:r>
              <a:rPr lang="en-US" dirty="0">
                <a:solidFill>
                  <a:schemeClr val="bg1"/>
                </a:solidFill>
              </a:rPr>
              <a:t>Improves retention</a:t>
            </a:r>
          </a:p>
          <a:p>
            <a:endParaRPr lang="en-US" dirty="0">
              <a:solidFill>
                <a:schemeClr val="bg1"/>
              </a:solidFill>
            </a:endParaRPr>
          </a:p>
          <a:p>
            <a:r>
              <a:rPr lang="en-US" dirty="0">
                <a:solidFill>
                  <a:schemeClr val="bg1"/>
                </a:solidFill>
              </a:rPr>
              <a:t>This in turn encourages:</a:t>
            </a:r>
          </a:p>
          <a:p>
            <a:pPr marL="796925" lvl="1" indent="-342900"/>
            <a:r>
              <a:rPr lang="en-US" sz="2000" b="1" dirty="0">
                <a:solidFill>
                  <a:schemeClr val="bg1"/>
                </a:solidFill>
              </a:rPr>
              <a:t>Productivity</a:t>
            </a:r>
          </a:p>
          <a:p>
            <a:pPr marL="796925" lvl="1" indent="-342900"/>
            <a:r>
              <a:rPr lang="en-US" sz="2000" b="1" dirty="0">
                <a:solidFill>
                  <a:schemeClr val="bg1"/>
                </a:solidFill>
              </a:rPr>
              <a:t>Diversity</a:t>
            </a:r>
          </a:p>
          <a:p>
            <a:pPr marL="796925" lvl="1" indent="-342900"/>
            <a:r>
              <a:rPr lang="en-US" sz="2000" b="1" dirty="0">
                <a:solidFill>
                  <a:schemeClr val="bg1"/>
                </a:solidFill>
              </a:rPr>
              <a:t> 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1" y="395416"/>
            <a:ext cx="6612194" cy="988541"/>
          </a:xfrm>
        </p:spPr>
        <p:txBody>
          <a:bodyPr/>
          <a:lstStyle/>
          <a:p>
            <a:r>
              <a:rPr lang="en-US" sz="3200" dirty="0">
                <a:solidFill>
                  <a:schemeClr val="accent2"/>
                </a:solidFill>
              </a:rPr>
              <a:t>Benefits of an Inclusive / Accessible Workplace</a:t>
            </a:r>
            <a:endParaRPr lang="en-US" sz="3200" dirty="0"/>
          </a:p>
        </p:txBody>
      </p:sp>
    </p:spTree>
    <p:extLst>
      <p:ext uri="{BB962C8B-B14F-4D97-AF65-F5344CB8AC3E}">
        <p14:creationId xmlns:p14="http://schemas.microsoft.com/office/powerpoint/2010/main" val="114293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430297" y="1327355"/>
            <a:ext cx="5447071" cy="4226708"/>
          </a:xfrm>
          <a:prstGeom prst="rect">
            <a:avLst/>
          </a:prstGeo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781368" cy="4501943"/>
          </a:xfrm>
        </p:spPr>
        <p:txBody>
          <a:bodyPr>
            <a:noAutofit/>
          </a:bodyPr>
          <a:lstStyle/>
          <a:p>
            <a:pPr marL="342900" indent="-342900">
              <a:buFont typeface="Arial" panose="020B0604020202020204" pitchFamily="34" charset="0"/>
              <a:buChar char="•"/>
            </a:pPr>
            <a:r>
              <a:rPr lang="en-US" altLang="en-US" sz="1800" dirty="0">
                <a:solidFill>
                  <a:schemeClr val="bg1"/>
                </a:solidFill>
              </a:rPr>
              <a:t>Find a primary physician and build a rapport with them.</a:t>
            </a:r>
          </a:p>
          <a:p>
            <a:pPr marL="342900" indent="-34290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342900" indent="-342900">
              <a:buFont typeface="Arial" panose="020B0604020202020204" pitchFamily="34" charset="0"/>
              <a:buChar char="•"/>
            </a:pPr>
            <a:r>
              <a:rPr lang="en-US" altLang="en-US" sz="1800" dirty="0">
                <a:solidFill>
                  <a:schemeClr val="bg1"/>
                </a:solidFill>
              </a:rPr>
              <a:t>Identify a variety of options.</a:t>
            </a:r>
          </a:p>
          <a:p>
            <a:pPr marL="342900" indent="-342900">
              <a:buFont typeface="Arial" panose="020B0604020202020204" pitchFamily="34" charset="0"/>
              <a:buChar char="•"/>
            </a:pPr>
            <a:r>
              <a:rPr lang="en-US" sz="1800" dirty="0">
                <a:solidFill>
                  <a:schemeClr val="bg1"/>
                </a:solidFill>
              </a:rPr>
              <a:t>Be open to compromise.</a:t>
            </a:r>
          </a:p>
          <a:p>
            <a:pPr marL="342900" indent="-342900">
              <a:buFont typeface="Arial" panose="020B0604020202020204" pitchFamily="34" charset="0"/>
              <a:buChar char="•"/>
            </a:pPr>
            <a:r>
              <a:rPr lang="en-US" sz="1800" dirty="0">
                <a:solidFill>
                  <a:schemeClr val="bg1"/>
                </a:solidFill>
              </a:rPr>
              <a:t>Identify if your company has a formal procedure.</a:t>
            </a:r>
          </a:p>
          <a:p>
            <a:pPr marL="342900" indent="-34290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417309"/>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7329948" y="678426"/>
            <a:ext cx="4572000" cy="5113336"/>
          </a:xfrm>
          <a:effectLst>
            <a:softEdge rad="1270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272746"/>
            <a:ext cx="6253316" cy="4869292"/>
          </a:xfrm>
        </p:spPr>
        <p:txBody>
          <a:bodyPr>
            <a:noAutofit/>
          </a:bodyPr>
          <a:lstStyle/>
          <a:p>
            <a:pPr marL="176213" lvl="1" indent="-176213"/>
            <a:r>
              <a:rPr lang="en-US" b="1" dirty="0"/>
              <a:t>Accessibility throughout</a:t>
            </a:r>
          </a:p>
          <a:p>
            <a:pPr marL="176213" lvl="1" indent="-176213"/>
            <a:r>
              <a:rPr lang="en-US" b="1" dirty="0"/>
              <a:t>Accessibility procurement policies</a:t>
            </a:r>
          </a:p>
          <a:p>
            <a:pPr marL="176213" indent="-176213">
              <a:buFont typeface="Arial" panose="020B0604020202020204" pitchFamily="34" charset="0"/>
              <a:buChar char="•"/>
            </a:pPr>
            <a:r>
              <a:rPr lang="en-US" altLang="en-US" sz="1800" dirty="0"/>
              <a:t>Source feedback from applicants, recruiters, and current employees.</a:t>
            </a:r>
          </a:p>
          <a:p>
            <a:pPr marL="176213" indent="-176213">
              <a:buFont typeface="Arial" panose="020B0604020202020204" pitchFamily="34" charset="0"/>
              <a:buChar char="•"/>
            </a:pPr>
            <a:r>
              <a:rPr lang="en-US" altLang="en-US" sz="1800" dirty="0"/>
              <a:t>Think social model</a:t>
            </a:r>
          </a:p>
          <a:p>
            <a:pPr marL="176213" indent="-176213">
              <a:buFont typeface="Arial" panose="020B0604020202020204" pitchFamily="34" charset="0"/>
              <a:buChar char="•"/>
            </a:pPr>
            <a:r>
              <a:rPr lang="en-US" altLang="en-US" sz="1800" dirty="0"/>
              <a:t>Require minimal information from the requestor</a:t>
            </a:r>
          </a:p>
          <a:p>
            <a:pPr marL="176213" indent="-176213">
              <a:buFont typeface="Arial" panose="020B0604020202020204" pitchFamily="34" charset="0"/>
              <a:buChar char="•"/>
            </a:pPr>
            <a:r>
              <a:rPr lang="en-US" altLang="en-US" sz="1800" dirty="0"/>
              <a:t>Minimize access to requestor information</a:t>
            </a:r>
          </a:p>
          <a:p>
            <a:pPr marL="176213" lvl="1" indent="-176213"/>
            <a:r>
              <a:rPr lang="en-US" b="1" dirty="0"/>
              <a:t>Develop Accessibility personas</a:t>
            </a:r>
          </a:p>
          <a:p>
            <a:pPr marL="176213" lvl="1" indent="-176213"/>
            <a:r>
              <a:rPr lang="en-US" b="1" dirty="0"/>
              <a:t>Learn assistive technology basics</a:t>
            </a:r>
          </a:p>
          <a:p>
            <a:pPr marL="176213" lvl="1" indent="-176213"/>
            <a:r>
              <a:rPr lang="en-US" sz="1800" b="1" dirty="0"/>
              <a:t>Involve IT and facilities management departments</a:t>
            </a:r>
          </a:p>
          <a:p>
            <a:pPr marL="176213" lvl="1" indent="-176213"/>
            <a:r>
              <a:rPr lang="en-US" sz="1800" b="1" dirty="0"/>
              <a:t>Have a clearly documented process that includes employees, contractors, applicants, and interviewees.</a:t>
            </a:r>
          </a:p>
          <a:p>
            <a:pPr marL="176213" lvl="1" indent="-176213"/>
            <a:r>
              <a:rPr lang="en-US" sz="1800" b="1" dirty="0"/>
              <a:t>Make sure the documentation and overall process is accessible to all the aforementioned individuals.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096000" y="1596667"/>
            <a:ext cx="5957099" cy="3664665"/>
          </a:xfrm>
          <a:prstGeom prst="rect">
            <a:avLst/>
          </a:prstGeom>
          <a:effectLst>
            <a:softEdge rad="2286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5471885" cy="5021943"/>
          </a:xfrm>
        </p:spPr>
        <p:txBody>
          <a:bodyPr>
            <a:noAutofit/>
          </a:bodyPr>
          <a:lstStyle/>
          <a:p>
            <a:r>
              <a:rPr lang="en-US" dirty="0"/>
              <a:t>Government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Types of Reasonable Accommodation | Office of Disability Rights (ODR)</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When Can the District Deny an Accommodation? | Office of Disability Rights (ODR)</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 (EEOC)</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Accommodations | U.S. Department of Labor (DOL)</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The Americans with Disabilities Act | ADA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33632"/>
            <a:ext cx="8564129" cy="531341"/>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Accessibility Personas</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Creating accessibility personas. | by Alicia Crowther | UX Collective</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Accessibility Personas | UK Government Digital Service GitHub</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Tips for Creating Accessibility Personas | Bureau of Internet Accessibility</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58346"/>
            <a:ext cx="6502399" cy="543697"/>
          </a:xfrm>
        </p:spPr>
        <p:txBody>
          <a:bodyPr/>
          <a:lstStyle/>
          <a:p>
            <a:r>
              <a:rPr lang="en-US" sz="3200" dirty="0"/>
              <a:t>RA Resources (Continued)</a:t>
            </a:r>
          </a:p>
        </p:txBody>
      </p:sp>
      <p:pic>
        <p:nvPicPr>
          <p:cNvPr id="3" name="Picture 2" descr="Side profile of a fluffy cat sitting in front of a laptop as though he is working on it.">
            <a:extLst>
              <a:ext uri="{FF2B5EF4-FFF2-40B4-BE49-F238E27FC236}">
                <a16:creationId xmlns:a16="http://schemas.microsoft.com/office/drawing/2014/main" id="{C09B21A6-1DB4-1291-BF97-BFC622BC1C2F}"/>
              </a:ext>
            </a:extLst>
          </p:cNvPr>
          <p:cNvPicPr>
            <a:picLocks noChangeAspect="1"/>
          </p:cNvPicPr>
          <p:nvPr/>
        </p:nvPicPr>
        <p:blipFill>
          <a:blip r:embed="rId8"/>
          <a:stretch>
            <a:fillRect/>
          </a:stretch>
        </p:blipFill>
        <p:spPr>
          <a:xfrm>
            <a:off x="6234901" y="1596667"/>
            <a:ext cx="5957099" cy="3664665"/>
          </a:xfrm>
          <a:prstGeom prst="rect">
            <a:avLst/>
          </a:prstGeom>
          <a:effectLst>
            <a:softEdge rad="228600"/>
          </a:effectLst>
        </p:spPr>
      </p:pic>
    </p:spTree>
    <p:extLst>
      <p:ext uri="{BB962C8B-B14F-4D97-AF65-F5344CB8AC3E}">
        <p14:creationId xmlns:p14="http://schemas.microsoft.com/office/powerpoint/2010/main" val="292474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Additional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Accommodations and Accessibility | American Foundation for the Blind</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Americans With Disabilities Act (ADA) Myths And Facts - Paralyzed Veterans of America (PVA)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407774"/>
            <a:ext cx="6502399" cy="556054"/>
          </a:xfrm>
        </p:spPr>
        <p:txBody>
          <a:bodyPr/>
          <a:lstStyle/>
          <a:p>
            <a:r>
              <a:rPr lang="en-US" sz="3200" dirty="0"/>
              <a:t>RA Resources Continued</a:t>
            </a:r>
          </a:p>
        </p:txBody>
      </p:sp>
      <p:pic>
        <p:nvPicPr>
          <p:cNvPr id="5" name="Picture 4" descr="Side profile of a fluffy cat sitting in front of a laptop as though he is working on it.">
            <a:extLst>
              <a:ext uri="{FF2B5EF4-FFF2-40B4-BE49-F238E27FC236}">
                <a16:creationId xmlns:a16="http://schemas.microsoft.com/office/drawing/2014/main" id="{68256F2F-00CC-0E85-88AD-2E8640CEEB07}"/>
              </a:ext>
            </a:extLst>
          </p:cNvPr>
          <p:cNvPicPr>
            <a:picLocks noChangeAspect="1"/>
          </p:cNvPicPr>
          <p:nvPr/>
        </p:nvPicPr>
        <p:blipFill>
          <a:blip r:embed="rId7"/>
          <a:stretch>
            <a:fillRect/>
          </a:stretch>
        </p:blipFill>
        <p:spPr>
          <a:xfrm>
            <a:off x="6096000" y="1596667"/>
            <a:ext cx="5957099" cy="3664665"/>
          </a:xfrm>
          <a:prstGeom prst="rect">
            <a:avLst/>
          </a:prstGeom>
          <a:effectLst>
            <a:softEdge rad="228600"/>
          </a:effectLst>
        </p:spPr>
      </p:pic>
    </p:spTree>
    <p:extLst>
      <p:ext uri="{BB962C8B-B14F-4D97-AF65-F5344CB8AC3E}">
        <p14:creationId xmlns:p14="http://schemas.microsoft.com/office/powerpoint/2010/main" val="283467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371600" y="2539278"/>
            <a:ext cx="9448800" cy="1779443"/>
          </a:xfrm>
        </p:spPr>
        <p:txBody>
          <a:bodyPr/>
          <a:lstStyle/>
          <a:p>
            <a:r>
              <a:rPr lang="en-US" sz="2400" dirty="0"/>
              <a:t>I may allude to some topics of discrimination, bullying, domestic violence, child abuse, and trauma.</a:t>
            </a:r>
          </a:p>
          <a:p>
            <a:endParaRPr lang="en-US" sz="2400" dirty="0"/>
          </a:p>
          <a:p>
            <a:r>
              <a:rPr lang="en-US" sz="2400" dirty="0"/>
              <a:t>However, I will do my best to keep these to a minimum and/or vague to avoid causing anyone any distress.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 y="1292515"/>
            <a:ext cx="12191999" cy="615553"/>
          </a:xfrm>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speaking for my employers.</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a:effectLst>
            <a:softEdge rad="88900"/>
          </a:effec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Types of Accommodations</a:t>
            </a:r>
          </a:p>
          <a:p>
            <a:pPr marL="342900" indent="-342900" fontAlgn="auto">
              <a:spcAft>
                <a:spcPts val="0"/>
              </a:spcAft>
              <a:buFont typeface="+mj-lt"/>
              <a:buAutoNum type="arabicPeriod"/>
            </a:pPr>
            <a:r>
              <a:rPr lang="en-US" sz="2400" dirty="0"/>
              <a:t>My Persona</a:t>
            </a:r>
          </a:p>
          <a:p>
            <a:pPr marL="342900" indent="-342900" fontAlgn="auto">
              <a:spcAft>
                <a:spcPts val="0"/>
              </a:spcAft>
              <a:buFont typeface="+mj-lt"/>
              <a:buAutoNum type="arabicPeriod"/>
            </a:pPr>
            <a:r>
              <a:rPr lang="en-US" sz="2400" dirty="0"/>
              <a:t>Possible Rejection Reasons</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419036"/>
            <a:ext cx="5334000" cy="593854"/>
          </a:xfrm>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42" y="1421529"/>
            <a:ext cx="5304502" cy="353288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57870"/>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1" y="1232146"/>
            <a:ext cx="5141272"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000" b="1" dirty="0"/>
              <a:t>Types</a:t>
            </a:r>
          </a:p>
          <a:p>
            <a:pPr marL="342900" indent="-342900">
              <a:buFont typeface="Arial" panose="020B0604020202020204" pitchFamily="34" charset="0"/>
              <a:buChar char="•"/>
            </a:pPr>
            <a:r>
              <a:rPr lang="en-US" altLang="en-US" sz="2000" b="0" dirty="0"/>
              <a:t>Non-Tech</a:t>
            </a:r>
          </a:p>
          <a:p>
            <a:pPr marL="342900" indent="-342900">
              <a:buFont typeface="Arial" panose="020B0604020202020204" pitchFamily="34" charset="0"/>
              <a:buChar char="•"/>
            </a:pPr>
            <a:r>
              <a:rPr lang="en-US" altLang="en-US" sz="2000" b="0" dirty="0"/>
              <a:t>Low-Tech</a:t>
            </a:r>
          </a:p>
          <a:p>
            <a:pPr marL="342900" indent="-342900">
              <a:buFont typeface="Arial" panose="020B0604020202020204" pitchFamily="34" charset="0"/>
              <a:buChar char="•"/>
            </a:pPr>
            <a:r>
              <a:rPr lang="en-US" altLang="en-US" sz="2000" dirty="0"/>
              <a:t>High-Tech</a:t>
            </a:r>
            <a:endParaRPr lang="en-US" altLang="en-US" sz="2000" b="0" dirty="0"/>
          </a:p>
          <a:p>
            <a:pPr marL="0" indent="0">
              <a:buNone/>
            </a:pPr>
            <a:r>
              <a:rPr lang="en-US" altLang="en-US" sz="2000" b="1" dirty="0"/>
              <a:t>Accommodations can involve:</a:t>
            </a:r>
          </a:p>
          <a:p>
            <a:pPr marL="342900" indent="-342900">
              <a:buFont typeface="Arial" panose="020B0604020202020204" pitchFamily="34" charset="0"/>
              <a:buChar char="•"/>
            </a:pPr>
            <a:r>
              <a:rPr lang="en-US" altLang="en-US" sz="2000" b="0" dirty="0"/>
              <a:t>Job restructuring</a:t>
            </a:r>
          </a:p>
          <a:p>
            <a:pPr marL="342900" indent="-342900">
              <a:buFont typeface="Arial" panose="020B0604020202020204" pitchFamily="34" charset="0"/>
              <a:buChar char="•"/>
            </a:pPr>
            <a:r>
              <a:rPr lang="en-US" altLang="en-US" sz="2000" dirty="0"/>
              <a:t>Flexible/Modified work schedules</a:t>
            </a:r>
          </a:p>
          <a:p>
            <a:pPr marL="342900" indent="-342900">
              <a:buFont typeface="Arial" panose="020B0604020202020204" pitchFamily="34" charset="0"/>
              <a:buChar char="•"/>
            </a:pPr>
            <a:r>
              <a:rPr lang="en-US" altLang="en-US" sz="2000" b="0" dirty="0"/>
              <a:t>Modified equipment purchase</a:t>
            </a:r>
          </a:p>
          <a:p>
            <a:pPr marL="342900" indent="-342900">
              <a:buFont typeface="Arial" panose="020B0604020202020204" pitchFamily="34" charset="0"/>
              <a:buChar char="•"/>
            </a:pPr>
            <a:r>
              <a:rPr lang="en-US" altLang="en-US" sz="2000" dirty="0"/>
              <a:t>Training</a:t>
            </a:r>
          </a:p>
          <a:p>
            <a:pPr marL="342900" indent="-342900">
              <a:buFont typeface="Arial" panose="020B0604020202020204" pitchFamily="34" charset="0"/>
              <a:buChar char="•"/>
            </a:pPr>
            <a:r>
              <a:rPr lang="en-US" altLang="en-US" sz="2000" b="0" dirty="0"/>
              <a:t>Modified policies</a:t>
            </a:r>
          </a:p>
          <a:p>
            <a:pPr marL="342900" indent="-342900">
              <a:buFont typeface="Arial" panose="020B0604020202020204" pitchFamily="34" charset="0"/>
              <a:buChar char="•"/>
            </a:pPr>
            <a:r>
              <a:rPr lang="en-US" altLang="en-US" sz="2000" b="0" dirty="0"/>
              <a:t>Light duty</a:t>
            </a:r>
          </a:p>
          <a:p>
            <a:pPr marL="342900" indent="-342900">
              <a:buFont typeface="Arial" panose="020B0604020202020204" pitchFamily="34" charset="0"/>
              <a:buChar char="•"/>
            </a:pPr>
            <a:r>
              <a:rPr lang="en-US" altLang="en-US" sz="2000" dirty="0"/>
              <a:t>Leave of Absence</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37378"/>
            <a:ext cx="7787150" cy="516184"/>
          </a:xfrm>
        </p:spPr>
        <p:txBody>
          <a:bodyPr/>
          <a:lstStyle/>
          <a:p>
            <a:r>
              <a:rPr lang="en-US" sz="3200" dirty="0"/>
              <a:t>Types of Reasonable Accommodation</a:t>
            </a:r>
          </a:p>
        </p:txBody>
      </p:sp>
      <p:pic>
        <p:nvPicPr>
          <p:cNvPr id="1028" name="Picture 4" descr="Round, chrome door knob with a black handle adapter attached to make it more accessible.">
            <a:extLst>
              <a:ext uri="{FF2B5EF4-FFF2-40B4-BE49-F238E27FC236}">
                <a16:creationId xmlns:a16="http://schemas.microsoft.com/office/drawing/2014/main" id="{3AFAC90C-8476-6124-A958-B9F3580F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490" y="0"/>
            <a:ext cx="2959510" cy="2959510"/>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1030" name="Picture 6" descr="Female screen reader user using a refreshable Braille display in front of a computer. She has white headphones she is also using, but currently has them sitting on her shoulders rather than on her head.">
            <a:extLst>
              <a:ext uri="{FF2B5EF4-FFF2-40B4-BE49-F238E27FC236}">
                <a16:creationId xmlns:a16="http://schemas.microsoft.com/office/drawing/2014/main" id="{F42640A9-AA9A-3B2F-EF82-7D0DA14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452" y="3000495"/>
            <a:ext cx="3816915" cy="253998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 name="Picture 9" descr="Blue Reserved Parking sign featuring the wheelchair user symbol that appears to moving.">
            <a:extLst>
              <a:ext uri="{FF2B5EF4-FFF2-40B4-BE49-F238E27FC236}">
                <a16:creationId xmlns:a16="http://schemas.microsoft.com/office/drawing/2014/main" id="{1B1CDCB0-8556-10C5-E495-3BD1A6CC10C8}"/>
              </a:ext>
            </a:extLst>
          </p:cNvPr>
          <p:cNvPicPr>
            <a:picLocks noChangeAspect="1"/>
          </p:cNvPicPr>
          <p:nvPr/>
        </p:nvPicPr>
        <p:blipFill>
          <a:blip r:embed="rId5"/>
          <a:stretch>
            <a:fillRect/>
          </a:stretch>
        </p:blipFill>
        <p:spPr>
          <a:xfrm>
            <a:off x="9885999" y="3429000"/>
            <a:ext cx="2306002" cy="3429000"/>
          </a:xfrm>
          <a:prstGeom prst="rect">
            <a:avLst/>
          </a:prstGeom>
        </p:spPr>
      </p:pic>
    </p:spTree>
    <p:extLst>
      <p:ext uri="{BB962C8B-B14F-4D97-AF65-F5344CB8AC3E}">
        <p14:creationId xmlns:p14="http://schemas.microsoft.com/office/powerpoint/2010/main" val="2520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166329"/>
          </a:xfrm>
        </p:spPr>
        <p:txBody>
          <a:bodyPr/>
          <a:lstStyle/>
          <a:p>
            <a:r>
              <a:rPr lang="en-US" sz="2000" dirty="0"/>
              <a:t>Just because 2 people have the same disability label; DOES NOT mean they will present in the same way or encounter the same barriers.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702394" y="1558968"/>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74842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Erissa is a 38-year-old Accessibility Specialist who is good with technology, organized, and detail oriented. </a:t>
            </a:r>
          </a:p>
          <a:p>
            <a:pPr marL="0" indent="0">
              <a:buNone/>
            </a:pPr>
            <a:r>
              <a:rPr lang="en-US" altLang="en-US" sz="1800" b="1" dirty="0"/>
              <a:t>Her conditions include anxiety, ADHD, auditory processing disorder, frontal lobe &amp; executive function disorder, and a spinal birth defect.</a:t>
            </a:r>
          </a:p>
          <a:p>
            <a:pPr marL="0" indent="0">
              <a:buNone/>
            </a:pPr>
            <a:r>
              <a:rPr lang="en-US" altLang="en-US" sz="1800" b="1" dirty="0"/>
              <a:t>Frustrations</a:t>
            </a:r>
          </a:p>
          <a:p>
            <a:r>
              <a:rPr lang="en-US" altLang="en-US" sz="1800" dirty="0"/>
              <a:t>Intermittent difficulties with hearing</a:t>
            </a:r>
          </a:p>
          <a:p>
            <a:r>
              <a:rPr lang="en-US" altLang="en-US" sz="1800" dirty="0"/>
              <a:t>Struggles with face-to-face communication</a:t>
            </a:r>
          </a:p>
          <a:p>
            <a:r>
              <a:rPr lang="en-US" altLang="en-US" sz="1800" dirty="0"/>
              <a:t>Easily distracted</a:t>
            </a:r>
          </a:p>
          <a:p>
            <a:r>
              <a:rPr lang="en-US" altLang="en-US" sz="1800" dirty="0"/>
              <a:t>Limited working memory</a:t>
            </a:r>
          </a:p>
          <a:p>
            <a:r>
              <a:rPr lang="en-US" altLang="en-US" sz="1800" dirty="0"/>
              <a:t>Difficulty context switching</a:t>
            </a:r>
          </a:p>
          <a:p>
            <a:r>
              <a:rPr lang="en-US" altLang="en-US" sz="1800" dirty="0"/>
              <a:t>Occasionally overwhelmed</a:t>
            </a:r>
          </a:p>
          <a:p>
            <a:r>
              <a:rPr lang="en-US" altLang="en-US" sz="1800" dirty="0"/>
              <a:t>Difficulty standing and carrying things for extended periods of time.</a:t>
            </a:r>
          </a:p>
          <a:p>
            <a:r>
              <a:rPr lang="en-US" altLang="en-US" sz="1800" dirty="0"/>
              <a:t>Difficulty going up and down stairs.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46344"/>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318041-50D7-4E47-9BD9-FE885E42AC67}">
  <ds:schemaRefs>
    <ds:schemaRef ds:uri="http://schemas.microsoft.com/sharepoint/v3/contenttype/forms"/>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1314</TotalTime>
  <Words>2547</Words>
  <Application>Microsoft Office PowerPoint</Application>
  <PresentationFormat>Widescreen</PresentationFormat>
  <Paragraphs>236</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brandon-grotesque</vt:lpstr>
      <vt:lpstr>Lato</vt:lpstr>
      <vt:lpstr>Public Sans Web</vt:lpstr>
      <vt:lpstr>Roboto-Regular</vt:lpstr>
      <vt:lpstr>Segoe UI</vt:lpstr>
      <vt:lpstr>Source Sans Pro</vt:lpstr>
      <vt:lpstr>Office Theme</vt:lpstr>
      <vt:lpstr>Reasonable Accommodations in the Workplace</vt:lpstr>
      <vt:lpstr>Warning</vt:lpstr>
      <vt:lpstr>Disclaimer</vt:lpstr>
      <vt:lpstr>Overview</vt:lpstr>
      <vt:lpstr>What is a disability?</vt:lpstr>
      <vt:lpstr>Types of Reasonable Accommodation</vt:lpstr>
      <vt:lpstr>Important Note</vt:lpstr>
      <vt:lpstr>Do I “look” like I have a disability?</vt:lpstr>
      <vt:lpstr>My Persona</vt:lpstr>
      <vt:lpstr>My Persona (Continued)</vt:lpstr>
      <vt:lpstr>Possible Rejection Reasons</vt:lpstr>
      <vt:lpstr>Benefits of an Inclusive / Accessible Workplace</vt:lpstr>
      <vt:lpstr>Tips for RA Requestors</vt:lpstr>
      <vt:lpstr>Tips for RA Professionals</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39</cp:revision>
  <dcterms:created xsi:type="dcterms:W3CDTF">2023-10-28T17:26:48Z</dcterms:created>
  <dcterms:modified xsi:type="dcterms:W3CDTF">2023-12-29T06:07:10Z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